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5" r:id="rId2"/>
    <p:sldId id="257" r:id="rId3"/>
    <p:sldId id="273" r:id="rId4"/>
    <p:sldId id="272" r:id="rId5"/>
    <p:sldId id="258" r:id="rId6"/>
    <p:sldId id="268" r:id="rId7"/>
    <p:sldId id="259" r:id="rId8"/>
    <p:sldId id="260" r:id="rId9"/>
    <p:sldId id="269"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1C08F28-4709-4801-B3BB-91FD8942AF09}" type="datetimeFigureOut">
              <a:rPr lang="en-US" smtClean="0"/>
              <a:pPr/>
              <a:t>3/28/2020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C8CE902-6A79-4E6A-B226-C21198F6561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C08F28-4709-4801-B3BB-91FD8942AF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CE902-6A79-4E6A-B226-C21198F656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C08F28-4709-4801-B3BB-91FD8942AF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CE902-6A79-4E6A-B226-C21198F656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C08F28-4709-4801-B3BB-91FD8942AF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CE902-6A79-4E6A-B226-C21198F656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1C08F28-4709-4801-B3BB-91FD8942AF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CE902-6A79-4E6A-B226-C21198F6561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C08F28-4709-4801-B3BB-91FD8942AF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CE902-6A79-4E6A-B226-C21198F656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1C08F28-4709-4801-B3BB-91FD8942AF09}" type="datetimeFigureOut">
              <a:rPr lang="en-US" smtClean="0"/>
              <a:pPr/>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8CE902-6A79-4E6A-B226-C21198F656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C08F28-4709-4801-B3BB-91FD8942AF09}"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8CE902-6A79-4E6A-B226-C21198F656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08F28-4709-4801-B3BB-91FD8942AF09}" type="datetimeFigureOut">
              <a:rPr lang="en-US" smtClean="0"/>
              <a:pPr/>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8CE902-6A79-4E6A-B226-C21198F656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C08F28-4709-4801-B3BB-91FD8942AF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CE902-6A79-4E6A-B226-C21198F656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C08F28-4709-4801-B3BB-91FD8942AF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C8CE902-6A79-4E6A-B226-C21198F6561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1C08F28-4709-4801-B3BB-91FD8942AF09}" type="datetimeFigureOut">
              <a:rPr lang="en-US" smtClean="0"/>
              <a:pPr/>
              <a:t>3/28/2020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8CE902-6A79-4E6A-B226-C21198F6561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7772400" cy="1470025"/>
          </a:xfrm>
        </p:spPr>
        <p:txBody>
          <a:bodyPr>
            <a:normAutofit fontScale="90000"/>
          </a:bodyPr>
          <a:lstStyle/>
          <a:p>
            <a:r>
              <a:rPr lang="en-US" b="1" dirty="0"/>
              <a:t>PLANNING SPORTS FACILITIES</a:t>
            </a:r>
            <a:r>
              <a:rPr lang="en-US" dirty="0"/>
              <a:t/>
            </a:r>
            <a:br>
              <a:rPr lang="en-US" dirty="0"/>
            </a:br>
            <a:endParaRPr lang="en-US" dirty="0"/>
          </a:p>
        </p:txBody>
      </p:sp>
      <p:sp>
        <p:nvSpPr>
          <p:cNvPr id="3" name="Subtitle 2"/>
          <p:cNvSpPr>
            <a:spLocks noGrp="1"/>
          </p:cNvSpPr>
          <p:nvPr>
            <p:ph type="subTitle" idx="1"/>
          </p:nvPr>
        </p:nvSpPr>
        <p:spPr>
          <a:xfrm>
            <a:off x="1371600" y="2438400"/>
            <a:ext cx="6400800" cy="838200"/>
          </a:xfrm>
        </p:spPr>
        <p:txBody>
          <a:bodyPr/>
          <a:lstStyle/>
          <a:p>
            <a:r>
              <a:rPr lang="en-US" b="1" dirty="0" smtClean="0">
                <a:solidFill>
                  <a:schemeClr val="tx1"/>
                </a:solidFill>
              </a:rPr>
              <a:t>Planning Process (lecture-2)</a:t>
            </a:r>
            <a:endParaRPr lang="en-US" b="1" dirty="0">
              <a:solidFill>
                <a:schemeClr val="tx1"/>
              </a:solidFill>
            </a:endParaRPr>
          </a:p>
        </p:txBody>
      </p:sp>
      <p:sp>
        <p:nvSpPr>
          <p:cNvPr id="4" name="Subtitle 2"/>
          <p:cNvSpPr txBox="1">
            <a:spLocks/>
          </p:cNvSpPr>
          <p:nvPr/>
        </p:nvSpPr>
        <p:spPr>
          <a:xfrm>
            <a:off x="1676400" y="4267200"/>
            <a:ext cx="6400800" cy="1447800"/>
          </a:xfrm>
          <a:prstGeom prst="rect">
            <a:avLst/>
          </a:prstGeom>
        </p:spPr>
        <p:txBody>
          <a:bodyPr vert="horz" lIns="91440" tIns="45720" rIns="91440" bIns="45720" rtlCol="0">
            <a:noAutofit/>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By</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lang="en-US" sz="2400" b="1" dirty="0" err="1" smtClean="0"/>
              <a:t>RABIA</a:t>
            </a:r>
            <a:endParaRPr lang="en-US" sz="2400" b="1" dirty="0" smtClean="0"/>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Sports Sciences &amp; Physical Education, </a:t>
            </a:r>
            <a:r>
              <a:rPr kumimoji="0" lang="en-US" sz="2400" b="1" i="0" u="none" strike="noStrike" kern="1200" cap="none" spc="0" normalizeH="0" baseline="0" noProof="0" dirty="0" err="1" smtClean="0">
                <a:ln>
                  <a:noFill/>
                </a:ln>
                <a:solidFill>
                  <a:schemeClr val="tx1"/>
                </a:solidFill>
                <a:effectLst/>
                <a:uLnTx/>
                <a:uFillTx/>
                <a:latin typeface="+mn-lt"/>
                <a:ea typeface="+mn-ea"/>
                <a:cs typeface="+mn-cs"/>
              </a:rPr>
              <a:t>LCWU</a:t>
            </a: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Exercise (Assignment)</a:t>
            </a:r>
            <a:r>
              <a:rPr lang="en-US" dirty="0"/>
              <a:t/>
            </a:r>
            <a:br>
              <a:rPr lang="en-US" dirty="0"/>
            </a:br>
            <a:endParaRPr lang="en-US" dirty="0"/>
          </a:p>
        </p:txBody>
      </p:sp>
      <p:sp>
        <p:nvSpPr>
          <p:cNvPr id="3" name="Content Placeholder 2"/>
          <p:cNvSpPr>
            <a:spLocks noGrp="1"/>
          </p:cNvSpPr>
          <p:nvPr>
            <p:ph idx="1"/>
          </p:nvPr>
        </p:nvSpPr>
        <p:spPr>
          <a:xfrm>
            <a:off x="457200" y="1295400"/>
            <a:ext cx="8229600" cy="4572000"/>
          </a:xfrm>
        </p:spPr>
        <p:txBody>
          <a:bodyPr>
            <a:normAutofit lnSpcReduction="10000"/>
          </a:bodyPr>
          <a:lstStyle/>
          <a:p>
            <a:pPr algn="ctr">
              <a:buNone/>
            </a:pPr>
            <a:r>
              <a:rPr lang="en-US" sz="2400" b="1" dirty="0" smtClean="0"/>
              <a:t>Your Goal (for odd roll no)</a:t>
            </a:r>
            <a:r>
              <a:rPr lang="en-US" sz="2400" dirty="0"/>
              <a:t/>
            </a:r>
            <a:br>
              <a:rPr lang="en-US" sz="2400" dirty="0"/>
            </a:br>
            <a:r>
              <a:rPr lang="en-US" sz="2400" i="1" dirty="0" smtClean="0"/>
              <a:t>Improvement of Primary Health Care Services for Girls (Children) at District Lahore</a:t>
            </a:r>
            <a:endParaRPr lang="en-US" sz="2400" i="1" dirty="0"/>
          </a:p>
          <a:p>
            <a:pPr algn="ctr">
              <a:buNone/>
            </a:pPr>
            <a:endParaRPr lang="en-US" sz="2400" dirty="0" smtClean="0"/>
          </a:p>
          <a:p>
            <a:pPr algn="ctr">
              <a:buNone/>
            </a:pPr>
            <a:r>
              <a:rPr lang="en-US" sz="2400" b="1" dirty="0" smtClean="0"/>
              <a:t>Your Goal (for even roll no)</a:t>
            </a:r>
            <a:r>
              <a:rPr lang="en-US" sz="2400" dirty="0" smtClean="0"/>
              <a:t/>
            </a:r>
            <a:br>
              <a:rPr lang="en-US" sz="2400" dirty="0" smtClean="0"/>
            </a:br>
            <a:r>
              <a:rPr lang="en-US" sz="2400" i="1" dirty="0" smtClean="0"/>
              <a:t>Improvement of Primary Education in Punjab Province</a:t>
            </a:r>
          </a:p>
          <a:p>
            <a:pPr>
              <a:buNone/>
            </a:pPr>
            <a:endParaRPr lang="en-US" sz="2400" dirty="0"/>
          </a:p>
          <a:p>
            <a:pPr>
              <a:buNone/>
            </a:pPr>
            <a:r>
              <a:rPr lang="en-US" sz="2400" dirty="0" smtClean="0"/>
              <a:t>To </a:t>
            </a:r>
            <a:r>
              <a:rPr lang="en-US" sz="2400" dirty="0"/>
              <a:t>reach this goal:</a:t>
            </a:r>
          </a:p>
          <a:p>
            <a:pPr marL="514350" lvl="0" indent="-514350">
              <a:buFont typeface="+mj-lt"/>
              <a:buAutoNum type="arabicParenR"/>
            </a:pPr>
            <a:r>
              <a:rPr lang="en-US" sz="2400" dirty="0"/>
              <a:t>Develop a </a:t>
            </a:r>
            <a:r>
              <a:rPr lang="en-US" sz="2400" dirty="0" err="1"/>
              <a:t>S.M.A.R.T.</a:t>
            </a:r>
            <a:r>
              <a:rPr lang="en-US" sz="2400" dirty="0"/>
              <a:t> Objective</a:t>
            </a:r>
          </a:p>
          <a:p>
            <a:pPr marL="514350" lvl="0" indent="-514350">
              <a:buFont typeface="+mj-lt"/>
              <a:buAutoNum type="arabicParenR"/>
            </a:pPr>
            <a:r>
              <a:rPr lang="en-US" sz="2400" dirty="0"/>
              <a:t>Create an indicator to measure success and</a:t>
            </a:r>
          </a:p>
          <a:p>
            <a:pPr marL="514350" lvl="0" indent="-514350">
              <a:buFont typeface="+mj-lt"/>
              <a:buAutoNum type="arabicParenR"/>
            </a:pPr>
            <a:r>
              <a:rPr lang="en-US" sz="2400" dirty="0"/>
              <a:t>Indicate data needs</a:t>
            </a: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746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1.3- Development of Alternative Solutions</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Subtitle 2"/>
          <p:cNvSpPr txBox="1">
            <a:spLocks/>
          </p:cNvSpPr>
          <p:nvPr/>
        </p:nvSpPr>
        <p:spPr>
          <a:xfrm>
            <a:off x="838200" y="1676400"/>
            <a:ext cx="7696200" cy="4800600"/>
          </a:xfrm>
          <a:prstGeom prst="rect">
            <a:avLst/>
          </a:prstGeom>
        </p:spPr>
        <p:txBody>
          <a:bodyPr vert="horz">
            <a:noAutofit/>
          </a:bodyPr>
          <a:lstStyle/>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There are several ways to achieve goals and objectives. At this stage the planner working with staff and community leaders, comes up with a list of alternative strategies to achieve the goals and objectives. There are 3 basic ways to collect information for this activity:</a:t>
            </a:r>
          </a:p>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pitchFamily="2" charset="2"/>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 Investigate ways that other agencies and communities are achieving similar objectives.</a:t>
            </a:r>
          </a:p>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pitchFamily="2" charset="2"/>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 Have staff and others generate ideas based on their personal experience.</a:t>
            </a:r>
          </a:p>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pitchFamily="2" charset="2"/>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Use knowledge gained from demonstration or pilot projects that offer possibilities in achieving the intended goals and objectives.</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746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1.3- Development of Alternative Solutions</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Subtitle 2"/>
          <p:cNvSpPr txBox="1">
            <a:spLocks/>
          </p:cNvSpPr>
          <p:nvPr/>
        </p:nvSpPr>
        <p:spPr>
          <a:xfrm>
            <a:off x="1143000" y="1676400"/>
            <a:ext cx="7315200" cy="3581400"/>
          </a:xfrm>
          <a:prstGeom prst="rect">
            <a:avLst/>
          </a:prstGeom>
        </p:spPr>
        <p:txBody>
          <a:bodyPr vert="horz">
            <a:noAutofit/>
          </a:bodyPr>
          <a:lstStyle/>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Evaluation of Alternative Strategy</a:t>
            </a:r>
          </a:p>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Once alternative strategies have been identified, evaluate each to determine which is the most appropriate for achieving goals and objectives. </a:t>
            </a:r>
          </a:p>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There are a number of ways to evaluate each alternative strategy.</a:t>
            </a:r>
          </a:p>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1.3- Development of Alternative Solutions</a:t>
            </a:r>
            <a:endParaRPr lang="en-US" dirty="0"/>
          </a:p>
        </p:txBody>
      </p:sp>
      <p:sp>
        <p:nvSpPr>
          <p:cNvPr id="3" name="Content Placeholder 2"/>
          <p:cNvSpPr>
            <a:spLocks noGrp="1"/>
          </p:cNvSpPr>
          <p:nvPr>
            <p:ph idx="1"/>
          </p:nvPr>
        </p:nvSpPr>
        <p:spPr/>
        <p:txBody>
          <a:bodyPr>
            <a:normAutofit lnSpcReduction="10000"/>
          </a:bodyPr>
          <a:lstStyle/>
          <a:p>
            <a:pPr lvl="0"/>
            <a:r>
              <a:rPr lang="en-US" sz="2400" dirty="0"/>
              <a:t>Financial considerations</a:t>
            </a:r>
            <a:br>
              <a:rPr lang="en-US" sz="2400" dirty="0"/>
            </a:br>
            <a:r>
              <a:rPr lang="en-US" sz="2400" dirty="0"/>
              <a:t>How much would it cost to implement?</a:t>
            </a:r>
          </a:p>
          <a:p>
            <a:pPr lvl="0"/>
            <a:r>
              <a:rPr lang="en-US" sz="2400" dirty="0"/>
              <a:t>Available resources</a:t>
            </a:r>
            <a:br>
              <a:rPr lang="en-US" sz="2400" dirty="0"/>
            </a:br>
            <a:r>
              <a:rPr lang="en-US" sz="2400" dirty="0"/>
              <a:t>Are staff, money, and time to implement available?</a:t>
            </a:r>
          </a:p>
          <a:p>
            <a:pPr lvl="0"/>
            <a:r>
              <a:rPr lang="en-US" sz="2400" dirty="0"/>
              <a:t>Target population</a:t>
            </a:r>
            <a:br>
              <a:rPr lang="en-US" sz="2400" dirty="0"/>
            </a:br>
            <a:r>
              <a:rPr lang="en-US" sz="2400" dirty="0"/>
              <a:t>Will the target population accept the given strategy?</a:t>
            </a:r>
          </a:p>
          <a:p>
            <a:pPr lvl="0"/>
            <a:r>
              <a:rPr lang="en-US" sz="2400" dirty="0"/>
              <a:t>Social costs</a:t>
            </a:r>
            <a:br>
              <a:rPr lang="en-US" sz="2400" dirty="0"/>
            </a:br>
            <a:r>
              <a:rPr lang="en-US" sz="2400" dirty="0"/>
              <a:t>What are the long term positive and negative consequences of the strategy to the target population?</a:t>
            </a:r>
          </a:p>
          <a:p>
            <a:pPr lvl="0"/>
            <a:r>
              <a:rPr lang="en-US" sz="2400" dirty="0"/>
              <a:t>Intended objectives</a:t>
            </a:r>
            <a:br>
              <a:rPr lang="en-US" sz="2400" dirty="0"/>
            </a:br>
            <a:r>
              <a:rPr lang="en-US" sz="2400" dirty="0"/>
              <a:t>Will it achieve the intended objectives?</a:t>
            </a:r>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rmAutofit/>
          </a:bodyPr>
          <a:lstStyle/>
          <a:p>
            <a:r>
              <a:rPr lang="en-US" b="1" dirty="0" smtClean="0"/>
              <a:t>1.4- </a:t>
            </a:r>
            <a:r>
              <a:rPr lang="en-US" b="1" dirty="0"/>
              <a:t>Selection of Strategies and Development of Detail </a:t>
            </a:r>
            <a:r>
              <a:rPr lang="en-US" b="1" dirty="0" smtClean="0"/>
              <a:t>Plan</a:t>
            </a:r>
            <a:endParaRPr lang="en-US" dirty="0"/>
          </a:p>
        </p:txBody>
      </p:sp>
      <p:sp>
        <p:nvSpPr>
          <p:cNvPr id="3" name="Content Placeholder 2"/>
          <p:cNvSpPr>
            <a:spLocks noGrp="1"/>
          </p:cNvSpPr>
          <p:nvPr>
            <p:ph idx="1"/>
          </p:nvPr>
        </p:nvSpPr>
        <p:spPr>
          <a:xfrm>
            <a:off x="381000" y="1752600"/>
            <a:ext cx="8382000" cy="4343400"/>
          </a:xfrm>
        </p:spPr>
        <p:txBody>
          <a:bodyPr>
            <a:noAutofit/>
          </a:bodyPr>
          <a:lstStyle/>
          <a:p>
            <a:pPr algn="just">
              <a:buNone/>
            </a:pPr>
            <a:r>
              <a:rPr lang="en-US" sz="2400" dirty="0" smtClean="0"/>
              <a:t>   Once </a:t>
            </a:r>
            <a:r>
              <a:rPr lang="en-US" sz="2400" dirty="0"/>
              <a:t>a strategy (or group of strategies) has been selected, a detail plan to implement the strategy is developed. The development of the plan requires four types of activities</a:t>
            </a:r>
            <a:r>
              <a:rPr lang="en-US" sz="2400" dirty="0" smtClean="0"/>
              <a:t>:</a:t>
            </a:r>
          </a:p>
          <a:p>
            <a:pPr algn="just">
              <a:buNone/>
            </a:pPr>
            <a:endParaRPr lang="en-US" sz="2400" dirty="0"/>
          </a:p>
          <a:p>
            <a:pPr marL="457200" lvl="0" indent="-457200" algn="just">
              <a:buNone/>
            </a:pPr>
            <a:r>
              <a:rPr lang="en-US" sz="2400" b="1" dirty="0" smtClean="0"/>
              <a:t>1-Programming</a:t>
            </a:r>
            <a:r>
              <a:rPr lang="en-US" sz="2400" b="1" dirty="0"/>
              <a:t>: </a:t>
            </a:r>
            <a:endParaRPr lang="en-US" sz="2400" b="1" dirty="0" smtClean="0"/>
          </a:p>
          <a:p>
            <a:pPr marL="457200" lvl="0" indent="-457200" algn="just">
              <a:buNone/>
            </a:pPr>
            <a:r>
              <a:rPr lang="en-US" sz="2400" b="1" dirty="0"/>
              <a:t>	</a:t>
            </a:r>
            <a:r>
              <a:rPr lang="en-US" sz="2400" dirty="0" smtClean="0"/>
              <a:t>Identify </a:t>
            </a:r>
            <a:r>
              <a:rPr lang="en-US" sz="2400" dirty="0"/>
              <a:t>the activities or tasks that need to be completed in order to reach the desired objectives. In many cases, several major tasks or activities are required to achieve each objective. Activities then need to be put into the order in which they should be completed.</a:t>
            </a:r>
          </a:p>
          <a:p>
            <a:pPr lvl="0">
              <a:buNone/>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rmAutofit fontScale="90000"/>
          </a:bodyPr>
          <a:lstStyle/>
          <a:p>
            <a:r>
              <a:rPr lang="en-US" b="1" dirty="0" smtClean="0"/>
              <a:t>1.4- </a:t>
            </a:r>
            <a:r>
              <a:rPr lang="en-US" b="1" dirty="0"/>
              <a:t>Selection of Strategies and Development of Detail Plan</a:t>
            </a:r>
            <a:r>
              <a:rPr lang="en-US" dirty="0"/>
              <a:t/>
            </a:r>
            <a:br>
              <a:rPr lang="en-US" dirty="0"/>
            </a:br>
            <a:endParaRPr lang="en-US" dirty="0"/>
          </a:p>
        </p:txBody>
      </p:sp>
      <p:sp>
        <p:nvSpPr>
          <p:cNvPr id="3" name="Content Placeholder 2"/>
          <p:cNvSpPr>
            <a:spLocks noGrp="1"/>
          </p:cNvSpPr>
          <p:nvPr>
            <p:ph idx="1"/>
          </p:nvPr>
        </p:nvSpPr>
        <p:spPr>
          <a:xfrm>
            <a:off x="457200" y="1219200"/>
            <a:ext cx="8382000" cy="5410200"/>
          </a:xfrm>
        </p:spPr>
        <p:txBody>
          <a:bodyPr>
            <a:noAutofit/>
          </a:bodyPr>
          <a:lstStyle/>
          <a:p>
            <a:pPr lvl="0" algn="just">
              <a:buNone/>
            </a:pPr>
            <a:r>
              <a:rPr lang="en-US" sz="2400" b="1" dirty="0" smtClean="0"/>
              <a:t>2- Allocating </a:t>
            </a:r>
            <a:r>
              <a:rPr lang="en-US" sz="2400" b="1" dirty="0"/>
              <a:t>resources</a:t>
            </a:r>
            <a:r>
              <a:rPr lang="en-US" sz="2400" b="1" dirty="0" smtClean="0"/>
              <a:t>:</a:t>
            </a:r>
          </a:p>
          <a:p>
            <a:pPr lvl="0" algn="just">
              <a:buNone/>
            </a:pPr>
            <a:r>
              <a:rPr lang="en-US" sz="2400" dirty="0"/>
              <a:t>	</a:t>
            </a:r>
            <a:r>
              <a:rPr lang="en-US" sz="2400" dirty="0" smtClean="0"/>
              <a:t>Determine </a:t>
            </a:r>
            <a:r>
              <a:rPr lang="en-US" sz="2400" dirty="0"/>
              <a:t>and assign the resources needed to implement the activities. Resources are normally divided into three general categories: </a:t>
            </a:r>
            <a:r>
              <a:rPr lang="en-US" sz="2400" i="1" dirty="0"/>
              <a:t>human</a:t>
            </a:r>
            <a:r>
              <a:rPr lang="en-US" sz="2400" dirty="0"/>
              <a:t>, </a:t>
            </a:r>
            <a:r>
              <a:rPr lang="en-US" sz="2400" i="1" dirty="0"/>
              <a:t>physical (materials, facilities and equipment)</a:t>
            </a:r>
            <a:r>
              <a:rPr lang="en-US" sz="2400" dirty="0"/>
              <a:t> </a:t>
            </a:r>
            <a:r>
              <a:rPr lang="en-US" sz="2400" dirty="0" smtClean="0"/>
              <a:t>and financial. </a:t>
            </a:r>
            <a:r>
              <a:rPr lang="en-US" sz="2400" dirty="0"/>
              <a:t>In planning, both internal as well as external resources are identified. While it is important to identify resources within the organization to carry out specified activities, other public and private sector agencies can also play major roles in implementing the plan. Community members can also contribute to planning and implementation activities.</a:t>
            </a:r>
          </a:p>
          <a:p>
            <a:pPr algn="just"/>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r>
              <a:rPr lang="en-US" b="1" dirty="0" smtClean="0"/>
              <a:t>1.4- Selection of Strategies and Development of Detail </a:t>
            </a:r>
            <a:r>
              <a:rPr lang="en-US" b="1" dirty="0" smtClean="0"/>
              <a:t>Plan</a:t>
            </a:r>
            <a:endParaRPr lang="en-US" dirty="0"/>
          </a:p>
        </p:txBody>
      </p:sp>
      <p:sp>
        <p:nvSpPr>
          <p:cNvPr id="3" name="Content Placeholder 2"/>
          <p:cNvSpPr>
            <a:spLocks noGrp="1"/>
          </p:cNvSpPr>
          <p:nvPr>
            <p:ph idx="1"/>
          </p:nvPr>
        </p:nvSpPr>
        <p:spPr/>
        <p:txBody>
          <a:bodyPr>
            <a:normAutofit/>
          </a:bodyPr>
          <a:lstStyle/>
          <a:p>
            <a:pPr lvl="0" algn="just">
              <a:buNone/>
            </a:pPr>
            <a:r>
              <a:rPr lang="en-US" b="1" dirty="0" smtClean="0"/>
              <a:t>3-Scheduling:</a:t>
            </a:r>
          </a:p>
          <a:p>
            <a:pPr lvl="0" algn="just">
              <a:buNone/>
            </a:pPr>
            <a:r>
              <a:rPr lang="en-US" dirty="0"/>
              <a:t>	</a:t>
            </a:r>
            <a:r>
              <a:rPr lang="en-US" dirty="0" smtClean="0"/>
              <a:t> </a:t>
            </a:r>
            <a:r>
              <a:rPr lang="en-US" dirty="0"/>
              <a:t>Establish the required time needed to complete each activity. This will involve an assessment of how long each task takes to be completed.</a:t>
            </a:r>
          </a:p>
          <a:p>
            <a:pPr lvl="0" algn="just">
              <a:buNone/>
            </a:pPr>
            <a:r>
              <a:rPr lang="en-US" b="1" dirty="0" smtClean="0"/>
              <a:t>4-Fixing </a:t>
            </a:r>
            <a:r>
              <a:rPr lang="en-US" b="1" dirty="0"/>
              <a:t>accountability</a:t>
            </a:r>
            <a:r>
              <a:rPr lang="en-US" b="1" dirty="0" smtClean="0"/>
              <a:t>:</a:t>
            </a:r>
          </a:p>
          <a:p>
            <a:pPr lvl="0" algn="just">
              <a:buNone/>
            </a:pPr>
            <a:r>
              <a:rPr lang="en-US" dirty="0" smtClean="0"/>
              <a:t> 	Determine </a:t>
            </a:r>
            <a:r>
              <a:rPr lang="en-US" dirty="0"/>
              <a:t>specific individual </a:t>
            </a:r>
            <a:r>
              <a:rPr lang="en-US" dirty="0" smtClean="0"/>
              <a:t>or </a:t>
            </a:r>
            <a:r>
              <a:rPr lang="en-US" dirty="0"/>
              <a:t>agencies/institutions responsible for the accomplishment of activities. Simple devices can be used to indicate tasks and planned completion </a:t>
            </a:r>
            <a:r>
              <a:rPr lang="en-US" dirty="0" smtClean="0"/>
              <a:t>time. </a:t>
            </a:r>
            <a:endParaRPr lang="en-US" dirty="0"/>
          </a:p>
          <a:p>
            <a:pPr algn="just">
              <a:buNone/>
            </a:pPr>
            <a:r>
              <a:rPr lang="en-US" b="1" dirty="0"/>
              <a:t> </a:t>
            </a:r>
            <a:endParaRPr lang="en-US" dirty="0"/>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1.5- </a:t>
            </a:r>
            <a:r>
              <a:rPr lang="en-US" b="1" dirty="0" smtClean="0"/>
              <a:t>Monitoring and Evaluation</a:t>
            </a:r>
            <a:endParaRPr lang="en-US" dirty="0"/>
          </a:p>
        </p:txBody>
      </p:sp>
      <p:sp>
        <p:nvSpPr>
          <p:cNvPr id="3" name="Content Placeholder 2"/>
          <p:cNvSpPr>
            <a:spLocks noGrp="1"/>
          </p:cNvSpPr>
          <p:nvPr>
            <p:ph idx="1"/>
          </p:nvPr>
        </p:nvSpPr>
        <p:spPr>
          <a:xfrm>
            <a:off x="457200" y="990601"/>
            <a:ext cx="8229600" cy="3810000"/>
          </a:xfrm>
        </p:spPr>
        <p:txBody>
          <a:bodyPr>
            <a:noAutofit/>
          </a:bodyPr>
          <a:lstStyle/>
          <a:p>
            <a:pPr>
              <a:buNone/>
            </a:pPr>
            <a:r>
              <a:rPr lang="en-US" sz="2400" dirty="0" smtClean="0"/>
              <a:t>  Monitoring </a:t>
            </a:r>
            <a:r>
              <a:rPr lang="en-US" sz="2400" dirty="0"/>
              <a:t>and evaluation help guide the following kinds of decisions:</a:t>
            </a:r>
          </a:p>
          <a:p>
            <a:pPr lvl="0"/>
            <a:r>
              <a:rPr lang="en-US" sz="2400" dirty="0"/>
              <a:t>Continue or discontinue a program or component of a plan</a:t>
            </a:r>
          </a:p>
          <a:p>
            <a:pPr lvl="0"/>
            <a:r>
              <a:rPr lang="en-US" sz="2400" dirty="0"/>
              <a:t>Improve existing programs/plans</a:t>
            </a:r>
          </a:p>
          <a:p>
            <a:pPr lvl="0"/>
            <a:r>
              <a:rPr lang="en-US" sz="2400" dirty="0"/>
              <a:t>Add or drop a component or an entire program</a:t>
            </a:r>
          </a:p>
          <a:p>
            <a:pPr lvl="0"/>
            <a:r>
              <a:rPr lang="en-US" sz="2400" dirty="0"/>
              <a:t>Institute a similar program elsewhere</a:t>
            </a:r>
          </a:p>
          <a:p>
            <a:pPr lvl="0"/>
            <a:r>
              <a:rPr lang="en-US" sz="2400" dirty="0"/>
              <a:t>Reallocate resources among competing programs or program components</a:t>
            </a:r>
          </a:p>
          <a:p>
            <a:pPr>
              <a:buNone/>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1.5- </a:t>
            </a:r>
            <a:r>
              <a:rPr lang="en-US" b="1" dirty="0"/>
              <a:t>Monitoring and </a:t>
            </a:r>
            <a:r>
              <a:rPr lang="en-US" b="1" dirty="0" smtClean="0"/>
              <a:t>Evaluation</a:t>
            </a:r>
            <a:endParaRPr lang="en-US" dirty="0"/>
          </a:p>
        </p:txBody>
      </p:sp>
      <p:sp>
        <p:nvSpPr>
          <p:cNvPr id="3" name="Content Placeholder 2"/>
          <p:cNvSpPr>
            <a:spLocks noGrp="1"/>
          </p:cNvSpPr>
          <p:nvPr>
            <p:ph idx="1"/>
          </p:nvPr>
        </p:nvSpPr>
        <p:spPr>
          <a:xfrm>
            <a:off x="457200" y="990600"/>
            <a:ext cx="8229600" cy="5562600"/>
          </a:xfrm>
        </p:spPr>
        <p:txBody>
          <a:bodyPr>
            <a:noAutofit/>
          </a:bodyPr>
          <a:lstStyle/>
          <a:p>
            <a:pPr>
              <a:buNone/>
            </a:pPr>
            <a:r>
              <a:rPr lang="en-US" sz="2400" dirty="0" smtClean="0"/>
              <a:t>There are two types of evaluations:</a:t>
            </a:r>
          </a:p>
          <a:p>
            <a:pPr lvl="0">
              <a:buNone/>
            </a:pPr>
            <a:r>
              <a:rPr lang="en-US" sz="2400" b="1" dirty="0" smtClean="0"/>
              <a:t>1- Process </a:t>
            </a:r>
            <a:r>
              <a:rPr lang="en-US" sz="2400" b="1" dirty="0"/>
              <a:t>evaluation</a:t>
            </a:r>
            <a:r>
              <a:rPr lang="en-US" sz="2400" b="1" dirty="0" smtClean="0"/>
              <a:t>:</a:t>
            </a:r>
          </a:p>
          <a:p>
            <a:pPr lvl="0">
              <a:buNone/>
            </a:pPr>
            <a:r>
              <a:rPr lang="en-US" sz="2400" dirty="0"/>
              <a:t>	</a:t>
            </a:r>
            <a:r>
              <a:rPr lang="en-US" sz="2400" dirty="0" smtClean="0"/>
              <a:t> </a:t>
            </a:r>
            <a:r>
              <a:rPr lang="en-US" sz="2400" dirty="0"/>
              <a:t>Helps program managers and policy makers redirect program activities to achieve desired goals. Process evaluation is concerned with the efficient use of resources such as personnel and equipment, and focuses on reducing waste and making more productive use of </a:t>
            </a:r>
            <a:r>
              <a:rPr lang="en-US" sz="2400" dirty="0" smtClean="0"/>
              <a:t>resources</a:t>
            </a:r>
            <a:r>
              <a:rPr lang="en-US" sz="2400" dirty="0"/>
              <a:t>. It is primarily concerned with finding better ways of implementing the plan</a:t>
            </a:r>
            <a:r>
              <a:rPr lang="en-US" sz="2400" dirty="0" smtClean="0"/>
              <a:t>.</a:t>
            </a:r>
          </a:p>
          <a:p>
            <a:pPr>
              <a:buNone/>
            </a:pPr>
            <a:r>
              <a:rPr lang="en-US" sz="2400" b="1" dirty="0" smtClean="0"/>
              <a:t>2- Impact evaluations:</a:t>
            </a:r>
          </a:p>
          <a:p>
            <a:pPr>
              <a:buNone/>
            </a:pPr>
            <a:r>
              <a:rPr lang="en-US" sz="2400" dirty="0" smtClean="0"/>
              <a:t> 	Measure whether or not the plan is having an impact on the target population or environment. It is concerned with program effectiveness, that is, whether or not the plan is achieving its objectives.</a:t>
            </a:r>
          </a:p>
          <a:p>
            <a:pPr lvl="0">
              <a:buNone/>
            </a:pPr>
            <a:endParaRPr lang="en-US" sz="2400" dirty="0"/>
          </a:p>
          <a:p>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209</TotalTime>
  <Words>314</Words>
  <Application>Microsoft Office PowerPoint</Application>
  <PresentationFormat>On-screen Show (4:3)</PresentationFormat>
  <Paragraphs>56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PLANNING SPORTS FACILITIES </vt:lpstr>
      <vt:lpstr>Slide 2</vt:lpstr>
      <vt:lpstr>Slide 3</vt:lpstr>
      <vt:lpstr>1.3- Development of Alternative Solutions</vt:lpstr>
      <vt:lpstr>1.4- Selection of Strategies and Development of Detail Plan</vt:lpstr>
      <vt:lpstr>1.4- Selection of Strategies and Development of Detail Plan </vt:lpstr>
      <vt:lpstr>1.4- Selection of Strategies and Development of Detail Plan</vt:lpstr>
      <vt:lpstr>1.5- Monitoring and Evaluation</vt:lpstr>
      <vt:lpstr>1.5- Monitoring and Evaluation</vt:lpstr>
      <vt:lpstr>Exercise (Assignment)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SPORTS FACILITIES</dc:title>
  <dc:creator>Barza Shahzad</dc:creator>
  <cp:lastModifiedBy>Barza Shahzad</cp:lastModifiedBy>
  <cp:revision>18</cp:revision>
  <dcterms:created xsi:type="dcterms:W3CDTF">2020-03-27T08:27:29Z</dcterms:created>
  <dcterms:modified xsi:type="dcterms:W3CDTF">2020-03-28T09:27:37Z</dcterms:modified>
</cp:coreProperties>
</file>